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60" r:id="rId4"/>
    <p:sldId id="261" r:id="rId5"/>
    <p:sldId id="262" r:id="rId6"/>
    <p:sldId id="263" r:id="rId7"/>
    <p:sldId id="281" r:id="rId8"/>
    <p:sldId id="267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c-fs1.pire.org\users\rflewelling\My%20Documents\VT%20PFS%20project\college%20symposium%202014\Excel%20data%20NSDUH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c-fs1.pire.org\users\rflewelling\My%20Documents\VT%20PFS%20project\college%20symposium%202014\Data%20for%20college%20symposium%20slides%2010-06-1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nc-fs1.pire.org\users\rflewelling\My%20Documents\VT%20PFS%20project\college%20symposium%202014\Data%20for%20college%20symposium%20slides%2010-06-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.pire.org\users\rflewelling\My%20Documents\VT%20PFS%20project\college%20symposium%202014\Data%20for%20college%20symposium%20slides%2010-06-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Where did</a:t>
            </a:r>
            <a:r>
              <a:rPr lang="en-US" baseline="0" dirty="0"/>
              <a:t> you first find out about this survey?</a:t>
            </a:r>
            <a:endParaRPr lang="en-US" dirty="0"/>
          </a:p>
        </c:rich>
      </c:tx>
      <c:overlay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title>
    <c:autoTitleDeleted val="0"/>
    <c:plotArea>
      <c:layout>
        <c:manualLayout>
          <c:layoutTarget val="inner"/>
          <c:xMode val="edge"/>
          <c:yMode val="edge"/>
          <c:x val="0.48612790588676413"/>
          <c:y val="0.11222582145586232"/>
          <c:w val="0.47954173697037872"/>
          <c:h val="0.787942954915445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 postcard that someone else received that they gave me or I happened to see</c:v>
                </c:pt>
                <c:pt idx="1">
                  <c:v>Other</c:v>
                </c:pt>
                <c:pt idx="2">
                  <c:v>A friend or family member told me about it or sent me the link</c:v>
                </c:pt>
                <c:pt idx="3">
                  <c:v>Missing</c:v>
                </c:pt>
                <c:pt idx="4">
                  <c:v>From a postcard I received in the mail</c:v>
                </c:pt>
                <c:pt idx="5">
                  <c:v>An ad on Facebook</c:v>
                </c:pt>
              </c:strCache>
            </c:strRef>
          </c:cat>
          <c:val>
            <c:numRef>
              <c:f>Sheet1!$B$2:$B$7</c:f>
              <c:numCache>
                <c:formatCode>####.0</c:formatCode>
                <c:ptCount val="6"/>
                <c:pt idx="0">
                  <c:v>0.59375</c:v>
                </c:pt>
                <c:pt idx="1">
                  <c:v>0.9375</c:v>
                </c:pt>
                <c:pt idx="2" formatCode="###0.0">
                  <c:v>2.53125</c:v>
                </c:pt>
                <c:pt idx="3" formatCode="###0.0">
                  <c:v>5.84375</c:v>
                </c:pt>
                <c:pt idx="4" formatCode="###0.0">
                  <c:v>9.8125</c:v>
                </c:pt>
                <c:pt idx="5" formatCode="###0.0">
                  <c:v>80.28125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6-4AD7-9ED9-9D8098F68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26176"/>
        <c:axId val="32627712"/>
      </c:barChart>
      <c:catAx>
        <c:axId val="32626176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 anchor="t" anchorCtr="0"/>
          <a:lstStyle/>
          <a:p>
            <a:pPr>
              <a:defRPr sz="1400" baseline="0"/>
            </a:pPr>
            <a:endParaRPr lang="en-US"/>
          </a:p>
        </c:txPr>
        <c:crossAx val="32627712"/>
        <c:crosses val="autoZero"/>
        <c:auto val="1"/>
        <c:lblAlgn val="ctr"/>
        <c:lblOffset val="0"/>
        <c:noMultiLvlLbl val="0"/>
      </c:catAx>
      <c:valAx>
        <c:axId val="32627712"/>
        <c:scaling>
          <c:orientation val="minMax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crossAx val="32626176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'YAS alc'!$B$3</c:f>
              <c:strCache>
                <c:ptCount val="1"/>
                <c:pt idx="0">
                  <c:v>Student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'YAS alc'!$A$4:$A$5</c:f>
              <c:strCache>
                <c:ptCount val="2"/>
                <c:pt idx="0">
                  <c:v>Any use</c:v>
                </c:pt>
                <c:pt idx="1">
                  <c:v>Binge drinking</c:v>
                </c:pt>
              </c:strCache>
            </c:strRef>
          </c:cat>
          <c:val>
            <c:numRef>
              <c:f>'YAS alc'!$B$4:$B$5</c:f>
              <c:numCache>
                <c:formatCode>0.0</c:formatCode>
                <c:ptCount val="2"/>
                <c:pt idx="0">
                  <c:v>78.5</c:v>
                </c:pt>
                <c:pt idx="1">
                  <c:v>63.3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C6-4758-91D9-B4F6DD61C3E3}"/>
            </c:ext>
          </c:extLst>
        </c:ser>
        <c:ser>
          <c:idx val="1"/>
          <c:order val="1"/>
          <c:tx>
            <c:strRef>
              <c:f>'YAS alc'!$C$3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'YAS alc'!$A$4:$A$5</c:f>
              <c:strCache>
                <c:ptCount val="2"/>
                <c:pt idx="0">
                  <c:v>Any use</c:v>
                </c:pt>
                <c:pt idx="1">
                  <c:v>Binge drinking</c:v>
                </c:pt>
              </c:strCache>
            </c:strRef>
          </c:cat>
          <c:val>
            <c:numRef>
              <c:f>'YAS alc'!$C$4:$C$5</c:f>
              <c:numCache>
                <c:formatCode>0.0</c:formatCode>
                <c:ptCount val="2"/>
                <c:pt idx="0">
                  <c:v>72.599999999999994</c:v>
                </c:pt>
                <c:pt idx="1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C6-4758-91D9-B4F6DD61C3E3}"/>
            </c:ext>
          </c:extLst>
        </c:ser>
        <c:ser>
          <c:idx val="2"/>
          <c:order val="2"/>
          <c:tx>
            <c:strRef>
              <c:f>'YAS alc'!$D$3</c:f>
              <c:strCache>
                <c:ptCount val="1"/>
                <c:pt idx="0">
                  <c:v>U.S. comp
 (18-25)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'YAS alc'!$A$4:$A$5</c:f>
              <c:strCache>
                <c:ptCount val="2"/>
                <c:pt idx="0">
                  <c:v>Any use</c:v>
                </c:pt>
                <c:pt idx="1">
                  <c:v>Binge drinking</c:v>
                </c:pt>
              </c:strCache>
            </c:strRef>
          </c:cat>
          <c:val>
            <c:numRef>
              <c:f>'YAS alc'!$D$4:$D$5</c:f>
              <c:numCache>
                <c:formatCode>General</c:formatCode>
                <c:ptCount val="2"/>
                <c:pt idx="0">
                  <c:v>60.2</c:v>
                </c:pt>
                <c:pt idx="1">
                  <c:v>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C6-4758-91D9-B4F6DD61C3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195904"/>
        <c:axId val="35201792"/>
      </c:barChart>
      <c:catAx>
        <c:axId val="35195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5201792"/>
        <c:crosses val="autoZero"/>
        <c:auto val="1"/>
        <c:lblAlgn val="ctr"/>
        <c:lblOffset val="100"/>
        <c:noMultiLvlLbl val="0"/>
      </c:catAx>
      <c:valAx>
        <c:axId val="35201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35195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139119762807414"/>
          <c:y val="0.35224776522648665"/>
          <c:w val="0.13194213570525906"/>
          <c:h val="0.36748518878417447"/>
        </c:manualLayout>
      </c:layout>
      <c:overlay val="0"/>
      <c:txPr>
        <a:bodyPr/>
        <a:lstStyle/>
        <a:p>
          <a:pPr>
            <a:defRPr sz="13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'YAS marij'!$B$3</c:f>
              <c:strCache>
                <c:ptCount val="1"/>
                <c:pt idx="0">
                  <c:v>Student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'YAS marij'!$A$4:$A$5</c:f>
              <c:strCache>
                <c:ptCount val="2"/>
                <c:pt idx="0">
                  <c:v>Any use</c:v>
                </c:pt>
                <c:pt idx="1">
                  <c:v>20+ days (users only)</c:v>
                </c:pt>
              </c:strCache>
            </c:strRef>
          </c:cat>
          <c:val>
            <c:numRef>
              <c:f>'YAS marij'!$B$4:$B$5</c:f>
              <c:numCache>
                <c:formatCode>0.0</c:formatCode>
                <c:ptCount val="2"/>
                <c:pt idx="0">
                  <c:v>37.1</c:v>
                </c:pt>
                <c:pt idx="1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3-4181-8D2E-9ACC11AEDB3A}"/>
            </c:ext>
          </c:extLst>
        </c:ser>
        <c:ser>
          <c:idx val="1"/>
          <c:order val="1"/>
          <c:tx>
            <c:strRef>
              <c:f>'YAS marij'!$C$3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'YAS marij'!$A$4:$A$5</c:f>
              <c:strCache>
                <c:ptCount val="2"/>
                <c:pt idx="0">
                  <c:v>Any use</c:v>
                </c:pt>
                <c:pt idx="1">
                  <c:v>20+ days (users only)</c:v>
                </c:pt>
              </c:strCache>
            </c:strRef>
          </c:cat>
          <c:val>
            <c:numRef>
              <c:f>'YAS marij'!$C$4:$C$5</c:f>
              <c:numCache>
                <c:formatCode>0.0</c:formatCode>
                <c:ptCount val="2"/>
                <c:pt idx="0">
                  <c:v>37.4</c:v>
                </c:pt>
                <c:pt idx="1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13-4181-8D2E-9ACC11AEDB3A}"/>
            </c:ext>
          </c:extLst>
        </c:ser>
        <c:ser>
          <c:idx val="2"/>
          <c:order val="2"/>
          <c:tx>
            <c:strRef>
              <c:f>'YAS marij'!$D$3</c:f>
              <c:strCache>
                <c:ptCount val="1"/>
                <c:pt idx="0">
                  <c:v>U.S. comp
 (18-25)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'YAS marij'!$A$4:$A$5</c:f>
              <c:strCache>
                <c:ptCount val="2"/>
                <c:pt idx="0">
                  <c:v>Any use</c:v>
                </c:pt>
                <c:pt idx="1">
                  <c:v>20+ days (users only)</c:v>
                </c:pt>
              </c:strCache>
            </c:strRef>
          </c:cat>
          <c:val>
            <c:numRef>
              <c:f>'YAS marij'!$D$4:$D$5</c:f>
              <c:numCache>
                <c:formatCode>General</c:formatCode>
                <c:ptCount val="2"/>
                <c:pt idx="0">
                  <c:v>18.7</c:v>
                </c:pt>
                <c:pt idx="1">
                  <c:v>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13-4181-8D2E-9ACC11AEDB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324672"/>
        <c:axId val="35326208"/>
      </c:barChart>
      <c:catAx>
        <c:axId val="35324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5326208"/>
        <c:crosses val="autoZero"/>
        <c:auto val="1"/>
        <c:lblAlgn val="ctr"/>
        <c:lblOffset val="100"/>
        <c:noMultiLvlLbl val="0"/>
      </c:catAx>
      <c:valAx>
        <c:axId val="35326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35324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13193836881495"/>
          <c:y val="0.29051509186351704"/>
          <c:w val="0.14120139496451833"/>
          <c:h val="0.3402661125692622"/>
        </c:manualLayout>
      </c:layout>
      <c:overlay val="0"/>
      <c:txPr>
        <a:bodyPr/>
        <a:lstStyle/>
        <a:p>
          <a:pPr>
            <a:defRPr sz="13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'Rx misuse'!$B$3</c:f>
              <c:strCache>
                <c:ptCount val="1"/>
                <c:pt idx="0">
                  <c:v>Student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'Rx misuse'!$A$4:$A$7</c:f>
              <c:strCache>
                <c:ptCount val="4"/>
                <c:pt idx="0">
                  <c:v>Pain relievers</c:v>
                </c:pt>
                <c:pt idx="1">
                  <c:v>Sedatives</c:v>
                </c:pt>
                <c:pt idx="2">
                  <c:v>Stimulants</c:v>
                </c:pt>
                <c:pt idx="3">
                  <c:v>  Any Rx drug </c:v>
                </c:pt>
              </c:strCache>
            </c:strRef>
          </c:cat>
          <c:val>
            <c:numRef>
              <c:f>'Rx misuse'!$B$4:$B$7</c:f>
              <c:numCache>
                <c:formatCode>0.0</c:formatCode>
                <c:ptCount val="4"/>
                <c:pt idx="0">
                  <c:v>6.2</c:v>
                </c:pt>
                <c:pt idx="1">
                  <c:v>4.3</c:v>
                </c:pt>
                <c:pt idx="2">
                  <c:v>14.4</c:v>
                </c:pt>
                <c:pt idx="3">
                  <c:v>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32-4A9A-8CE9-29E40B715858}"/>
            </c:ext>
          </c:extLst>
        </c:ser>
        <c:ser>
          <c:idx val="1"/>
          <c:order val="1"/>
          <c:tx>
            <c:strRef>
              <c:f>'Rx misuse'!$C$3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'Rx misuse'!$A$4:$A$7</c:f>
              <c:strCache>
                <c:ptCount val="4"/>
                <c:pt idx="0">
                  <c:v>Pain relievers</c:v>
                </c:pt>
                <c:pt idx="1">
                  <c:v>Sedatives</c:v>
                </c:pt>
                <c:pt idx="2">
                  <c:v>Stimulants</c:v>
                </c:pt>
                <c:pt idx="3">
                  <c:v>  Any Rx drug </c:v>
                </c:pt>
              </c:strCache>
            </c:strRef>
          </c:cat>
          <c:val>
            <c:numRef>
              <c:f>'Rx misuse'!$C$4:$C$7</c:f>
              <c:numCache>
                <c:formatCode>0.0</c:formatCode>
                <c:ptCount val="4"/>
                <c:pt idx="0">
                  <c:v>8.1999999999999993</c:v>
                </c:pt>
                <c:pt idx="1">
                  <c:v>4.8</c:v>
                </c:pt>
                <c:pt idx="2">
                  <c:v>9.6</c:v>
                </c:pt>
                <c:pt idx="3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32-4A9A-8CE9-29E40B715858}"/>
            </c:ext>
          </c:extLst>
        </c:ser>
        <c:ser>
          <c:idx val="2"/>
          <c:order val="2"/>
          <c:tx>
            <c:strRef>
              <c:f>'Rx misuse'!$D$3</c:f>
              <c:strCache>
                <c:ptCount val="1"/>
                <c:pt idx="0">
                  <c:v>U.S. comp
 (18-25)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'Rx misuse'!$A$4:$A$7</c:f>
              <c:strCache>
                <c:ptCount val="4"/>
                <c:pt idx="0">
                  <c:v>Pain relievers</c:v>
                </c:pt>
                <c:pt idx="1">
                  <c:v>Sedatives</c:v>
                </c:pt>
                <c:pt idx="2">
                  <c:v>Stimulants</c:v>
                </c:pt>
                <c:pt idx="3">
                  <c:v>  Any Rx drug </c:v>
                </c:pt>
              </c:strCache>
            </c:strRef>
          </c:cat>
          <c:val>
            <c:numRef>
              <c:f>'Rx misuse'!$D$4:$D$7</c:f>
              <c:numCache>
                <c:formatCode>General</c:formatCode>
                <c:ptCount val="4"/>
                <c:pt idx="0">
                  <c:v>10.1</c:v>
                </c:pt>
                <c:pt idx="1">
                  <c:v>5</c:v>
                </c:pt>
                <c:pt idx="2">
                  <c:v>3.9</c:v>
                </c:pt>
                <c:pt idx="3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32-4A9A-8CE9-29E40B7158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370880"/>
        <c:axId val="35372416"/>
      </c:barChart>
      <c:catAx>
        <c:axId val="3537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5372416"/>
        <c:crosses val="autoZero"/>
        <c:auto val="1"/>
        <c:lblAlgn val="ctr"/>
        <c:lblOffset val="100"/>
        <c:noMultiLvlLbl val="0"/>
      </c:catAx>
      <c:valAx>
        <c:axId val="35372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353708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3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Sheet6!$B$3</c:f>
              <c:strCache>
                <c:ptCount val="1"/>
                <c:pt idx="0">
                  <c:v>No risk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Sheet6!$A$4:$A$5</c:f>
              <c:strCache>
                <c:ptCount val="2"/>
                <c:pt idx="0">
                  <c:v>Risk from binge drinking 1-2 times per week</c:v>
                </c:pt>
                <c:pt idx="1">
                  <c:v>Risk from marijuana use 1-2 times per week</c:v>
                </c:pt>
              </c:strCache>
            </c:strRef>
          </c:cat>
          <c:val>
            <c:numRef>
              <c:f>Sheet6!$B$4:$B$5</c:f>
              <c:numCache>
                <c:formatCode>General</c:formatCode>
                <c:ptCount val="2"/>
                <c:pt idx="0">
                  <c:v>3</c:v>
                </c:pt>
                <c:pt idx="1">
                  <c:v>38.700000000000003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94-4C93-8A87-BD59EAD46DB0}"/>
            </c:ext>
          </c:extLst>
        </c:ser>
        <c:ser>
          <c:idx val="1"/>
          <c:order val="1"/>
          <c:tx>
            <c:strRef>
              <c:f>Sheet6!$C$3</c:f>
              <c:strCache>
                <c:ptCount val="1"/>
                <c:pt idx="0">
                  <c:v>Slight risk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Sheet6!$A$4:$A$5</c:f>
              <c:strCache>
                <c:ptCount val="2"/>
                <c:pt idx="0">
                  <c:v>Risk from binge drinking 1-2 times per week</c:v>
                </c:pt>
                <c:pt idx="1">
                  <c:v>Risk from marijuana use 1-2 times per week</c:v>
                </c:pt>
              </c:strCache>
            </c:strRef>
          </c:cat>
          <c:val>
            <c:numRef>
              <c:f>Sheet6!$C$4:$C$5</c:f>
              <c:numCache>
                <c:formatCode>General</c:formatCode>
                <c:ptCount val="2"/>
                <c:pt idx="0">
                  <c:v>26</c:v>
                </c:pt>
                <c:pt idx="1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94-4C93-8A87-BD59EAD46DB0}"/>
            </c:ext>
          </c:extLst>
        </c:ser>
        <c:ser>
          <c:idx val="2"/>
          <c:order val="2"/>
          <c:tx>
            <c:strRef>
              <c:f>Sheet6!$D$3</c:f>
              <c:strCache>
                <c:ptCount val="1"/>
                <c:pt idx="0">
                  <c:v>Mod risk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Sheet6!$A$4:$A$5</c:f>
              <c:strCache>
                <c:ptCount val="2"/>
                <c:pt idx="0">
                  <c:v>Risk from binge drinking 1-2 times per week</c:v>
                </c:pt>
                <c:pt idx="1">
                  <c:v>Risk from marijuana use 1-2 times per week</c:v>
                </c:pt>
              </c:strCache>
            </c:strRef>
          </c:cat>
          <c:val>
            <c:numRef>
              <c:f>Sheet6!$D$4:$D$5</c:f>
              <c:numCache>
                <c:formatCode>General</c:formatCode>
                <c:ptCount val="2"/>
                <c:pt idx="0">
                  <c:v>45.3</c:v>
                </c:pt>
                <c:pt idx="1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94-4C93-8A87-BD59EAD46DB0}"/>
            </c:ext>
          </c:extLst>
        </c:ser>
        <c:ser>
          <c:idx val="3"/>
          <c:order val="3"/>
          <c:tx>
            <c:strRef>
              <c:f>Sheet6!$E$3</c:f>
              <c:strCache>
                <c:ptCount val="1"/>
                <c:pt idx="0">
                  <c:v>Great risk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Sheet6!$A$4:$A$5</c:f>
              <c:strCache>
                <c:ptCount val="2"/>
                <c:pt idx="0">
                  <c:v>Risk from binge drinking 1-2 times per week</c:v>
                </c:pt>
                <c:pt idx="1">
                  <c:v>Risk from marijuana use 1-2 times per week</c:v>
                </c:pt>
              </c:strCache>
            </c:strRef>
          </c:cat>
          <c:val>
            <c:numRef>
              <c:f>Sheet6!$E$4:$E$5</c:f>
              <c:numCache>
                <c:formatCode>General</c:formatCode>
                <c:ptCount val="2"/>
                <c:pt idx="0">
                  <c:v>23.6</c:v>
                </c:pt>
                <c:pt idx="1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94-4C93-8A87-BD59EAD46D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430784"/>
        <c:axId val="35432320"/>
      </c:barChart>
      <c:catAx>
        <c:axId val="3543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35432320"/>
        <c:crosses val="autoZero"/>
        <c:auto val="1"/>
        <c:lblAlgn val="ctr"/>
        <c:lblOffset val="100"/>
        <c:noMultiLvlLbl val="0"/>
      </c:catAx>
      <c:valAx>
        <c:axId val="354323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300" baseline="0"/>
                </a:pPr>
                <a:r>
                  <a:rPr lang="en-US" sz="1300" baseline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54307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5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0.86111</cdr:x>
      <cdr:y>0.87548</cdr:y>
    </cdr:from>
    <cdr:to>
      <cdr:x>0.99074</cdr:x>
      <cdr:y>0.9765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86600" y="3962400"/>
          <a:ext cx="10668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aseline="30000" dirty="0"/>
            <a:t>1</a:t>
          </a:r>
          <a:r>
            <a:rPr lang="en-US" sz="1000" dirty="0"/>
            <a:t>From NSDUH</a:t>
          </a:r>
        </a:p>
        <a:p xmlns:a="http://schemas.openxmlformats.org/drawingml/2006/main">
          <a:r>
            <a:rPr lang="en-US" sz="1000" dirty="0"/>
            <a:t> 2012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0.85455</cdr:x>
      <cdr:y>0.86812</cdr:y>
    </cdr:from>
    <cdr:to>
      <cdr:x>0.99091</cdr:x>
      <cdr:y>0.98597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162800" y="3929062"/>
          <a:ext cx="1143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aseline="30000" dirty="0"/>
            <a:t>1</a:t>
          </a:r>
          <a:r>
            <a:rPr lang="en-US" sz="1000" dirty="0"/>
            <a:t>From NSDUH</a:t>
          </a:r>
        </a:p>
        <a:p xmlns:a="http://schemas.openxmlformats.org/drawingml/2006/main">
          <a:r>
            <a:rPr lang="en-US" sz="1000" dirty="0"/>
            <a:t> 2012</a:t>
          </a:r>
        </a:p>
      </cdr:txBody>
    </cdr:sp>
  </cdr:relSizeAnchor>
  <cdr:relSizeAnchor xmlns:cdr="http://schemas.openxmlformats.org/drawingml/2006/chartDrawing">
    <cdr:from>
      <cdr:x>0.89091</cdr:x>
      <cdr:y>0.5819</cdr:y>
    </cdr:from>
    <cdr:to>
      <cdr:x>1</cdr:x>
      <cdr:y>0.78394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077200" y="263366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0.96364</cdr:x>
      <cdr:y>0.57243</cdr:y>
    </cdr:from>
    <cdr:to>
      <cdr:x>0.99091</cdr:x>
      <cdr:y>0.63978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077200" y="2590800"/>
          <a:ext cx="228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0.96364</cdr:x>
      <cdr:y>0.57243</cdr:y>
    </cdr:from>
    <cdr:to>
      <cdr:x>0.97818</cdr:x>
      <cdr:y>0.6061</cdr:y>
    </cdr:to>
    <cdr:sp macro="" textlink="">
      <cdr:nvSpPr>
        <cdr:cNvPr id="6" name="TextBox 5"/>
        <cdr:cNvSpPr txBox="1"/>
      </cdr:nvSpPr>
      <cdr:spPr>
        <a:xfrm xmlns:a="http://schemas.openxmlformats.org/drawingml/2006/main" flipH="1" flipV="1">
          <a:off x="8077200" y="2590800"/>
          <a:ext cx="121918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800" dirty="0"/>
            <a:t>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0.85586</cdr:x>
      <cdr:y>0.85128</cdr:y>
    </cdr:from>
    <cdr:to>
      <cdr:x>0.99099</cdr:x>
      <cdr:y>0.98597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9000" y="3852862"/>
          <a:ext cx="1143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aseline="30000" dirty="0"/>
            <a:t>1</a:t>
          </a:r>
          <a:r>
            <a:rPr lang="en-US" sz="1000" dirty="0"/>
            <a:t>From NSDUH</a:t>
          </a:r>
        </a:p>
        <a:p xmlns:a="http://schemas.openxmlformats.org/drawingml/2006/main">
          <a:r>
            <a:rPr lang="en-US" sz="1000" dirty="0"/>
            <a:t> 2012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D0E0A6A-660E-4BA0-867C-F2361CF8BC4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07B4CB0-8C49-4817-B578-27464EB43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B4CB0-8C49-4817-B578-27464EB43F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B4CB0-8C49-4817-B578-27464EB43F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49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B4CB0-8C49-4817-B578-27464EB43F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1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B4CB0-8C49-4817-B578-27464EB43F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24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B4CB0-8C49-4817-B578-27464EB43F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6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B4CB0-8C49-4817-B578-27464EB43F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19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was our best performing 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233D-3911-4BE8-951A-AB3215C69E3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52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B4CB0-8C49-4817-B578-27464EB43F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13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B4CB0-8C49-4817-B578-27464EB43F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80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72AE15-F3FF-4864-B1A4-8A201B43C872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AC40BB-E8DD-42F3-8BBB-DCFDE71E3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3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AE15-F3FF-4864-B1A4-8A201B43C872}" type="datetimeFigureOut">
              <a:rPr lang="en-US" smtClean="0">
                <a:solidFill>
                  <a:prstClr val="black"/>
                </a:solidFill>
              </a:rPr>
              <a:pPr/>
              <a:t>10/15/2018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40BB-E8DD-42F3-8BBB-DCFDE71E338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AE15-F3FF-4864-B1A4-8A201B43C872}" type="datetimeFigureOut">
              <a:rPr lang="en-US" smtClean="0">
                <a:solidFill>
                  <a:prstClr val="black"/>
                </a:solidFill>
              </a:rPr>
              <a:pPr/>
              <a:t>10/15/2018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40BB-E8DD-42F3-8BBB-DCFDE71E338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60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AE15-F3FF-4864-B1A4-8A201B43C872}" type="datetimeFigureOut">
              <a:rPr lang="en-US" smtClean="0">
                <a:solidFill>
                  <a:prstClr val="black"/>
                </a:solidFill>
              </a:rPr>
              <a:pPr/>
              <a:t>10/15/2018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40BB-E8DD-42F3-8BBB-DCFDE71E338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987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AE15-F3FF-4864-B1A4-8A201B43C872}" type="datetimeFigureOut">
              <a:rPr lang="en-US" smtClean="0">
                <a:solidFill>
                  <a:prstClr val="white"/>
                </a:solidFill>
              </a:rPr>
              <a:pPr/>
              <a:t>10/15/2018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40BB-E8DD-42F3-8BBB-DCFDE71E338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83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AE15-F3FF-4864-B1A4-8A201B43C872}" type="datetimeFigureOut">
              <a:rPr lang="en-US" smtClean="0">
                <a:solidFill>
                  <a:prstClr val="white"/>
                </a:solidFill>
              </a:rPr>
              <a:pPr/>
              <a:t>10/15/2018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40BB-E8DD-42F3-8BBB-DCFDE71E338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9921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AE15-F3FF-4864-B1A4-8A201B43C872}" type="datetimeFigureOut">
              <a:rPr lang="en-US" smtClean="0">
                <a:solidFill>
                  <a:prstClr val="black"/>
                </a:solidFill>
              </a:rPr>
              <a:pPr/>
              <a:t>10/15/2018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40BB-E8DD-42F3-8BBB-DCFDE71E338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31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AE15-F3FF-4864-B1A4-8A201B43C872}" type="datetimeFigureOut">
              <a:rPr lang="en-US" smtClean="0">
                <a:solidFill>
                  <a:prstClr val="white"/>
                </a:solidFill>
              </a:rPr>
              <a:pPr/>
              <a:t>10/15/2018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40BB-E8DD-42F3-8BBB-DCFDE71E338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6039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AE15-F3FF-4864-B1A4-8A201B43C872}" type="datetimeFigureOut">
              <a:rPr lang="en-US" smtClean="0">
                <a:solidFill>
                  <a:prstClr val="black"/>
                </a:solidFill>
              </a:rPr>
              <a:pPr/>
              <a:t>10/15/2018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40BB-E8DD-42F3-8BBB-DCFDE71E338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9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D72AE15-F3FF-4864-B1A4-8A201B43C872}" type="datetimeFigureOut">
              <a:rPr lang="en-US" smtClean="0">
                <a:solidFill>
                  <a:prstClr val="black"/>
                </a:solidFill>
              </a:rPr>
              <a:pPr/>
              <a:t>10/15/2018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40BB-E8DD-42F3-8BBB-DCFDE71E338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90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72AE15-F3FF-4864-B1A4-8A201B43C872}" type="datetimeFigureOut">
              <a:rPr lang="en-US" smtClean="0">
                <a:solidFill>
                  <a:prstClr val="white"/>
                </a:solidFill>
              </a:rPr>
              <a:pPr/>
              <a:t>10/15/2018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AC40BB-E8DD-42F3-8BBB-DCFDE71E338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33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72AE15-F3FF-4864-B1A4-8A201B43C872}" type="datetimeFigureOut">
              <a:rPr lang="en-US" smtClean="0">
                <a:solidFill>
                  <a:prstClr val="black"/>
                </a:solidFill>
              </a:rPr>
              <a:pPr/>
              <a:t>10/15/2018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AC40BB-E8DD-42F3-8BBB-DCFDE71E338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9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livingston@pire.org" TargetMode="External"/><Relationship Id="rId2" Type="http://schemas.openxmlformats.org/officeDocument/2006/relationships/hyperlink" Target="mailto:flewelling@pir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cweb.pire.org/vtsurve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754" y="685800"/>
            <a:ext cx="8610600" cy="2209800"/>
          </a:xfrm>
        </p:spPr>
        <p:txBody>
          <a:bodyPr anchor="ctr">
            <a:noAutofit/>
          </a:bodyPr>
          <a:lstStyle/>
          <a:p>
            <a:pPr algn="ctr"/>
            <a:r>
              <a:rPr lang="en-US" sz="4000" dirty="0"/>
              <a:t>The Vermont Young Adult Survey:</a:t>
            </a:r>
            <a:br>
              <a:rPr lang="en-US" sz="4000" dirty="0"/>
            </a:br>
            <a:r>
              <a:rPr lang="en-US" sz="3200" dirty="0"/>
              <a:t>Methods and Some Initial Findings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Bob Flewelling</a:t>
            </a:r>
          </a:p>
          <a:p>
            <a:pPr algn="ctr"/>
            <a:r>
              <a:rPr lang="en-US" dirty="0"/>
              <a:t>Amy Livingston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62600"/>
            <a:ext cx="251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974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/>
              <a:t>Cost Effectiveness of Advertising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20138"/>
              </p:ext>
            </p:extLst>
          </p:nvPr>
        </p:nvGraphicFramePr>
        <p:xfrm>
          <a:off x="1524000" y="3429000"/>
          <a:ext cx="6477000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960">
                <a:tc>
                  <a:txBody>
                    <a:bodyPr/>
                    <a:lstStyle/>
                    <a:p>
                      <a:r>
                        <a:rPr lang="en-US" dirty="0"/>
                        <a:t>Postcards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Facebook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dirty="0"/>
                        <a:t>N = 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  <a:r>
                        <a:rPr lang="en-US" baseline="0" dirty="0"/>
                        <a:t> = 2569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dirty="0"/>
                        <a:t>$7.88 per respondent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$1.29</a:t>
                      </a:r>
                      <a:r>
                        <a:rPr lang="en-US" baseline="0" dirty="0"/>
                        <a:t> per respondent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2590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2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number of usable surveys = 3200</a:t>
            </a:r>
          </a:p>
        </p:txBody>
      </p:sp>
    </p:spTree>
    <p:extLst>
      <p:ext uri="{BB962C8B-B14F-4D97-AF65-F5344CB8AC3E}">
        <p14:creationId xmlns:p14="http://schemas.microsoft.com/office/powerpoint/2010/main" val="3362470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083341"/>
              </p:ext>
            </p:extLst>
          </p:nvPr>
        </p:nvGraphicFramePr>
        <p:xfrm>
          <a:off x="457200" y="1752596"/>
          <a:ext cx="8163582" cy="4008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5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793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Sample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Pop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r>
                        <a:rPr lang="en-US" b="1" dirty="0"/>
                        <a:t>Age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18-20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43.6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21-25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62.6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56.4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r>
                        <a:rPr lang="en-US" b="1" dirty="0"/>
                        <a:t>Gender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Female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2232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70.0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48.4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29.4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51.6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Transgender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r>
                        <a:rPr lang="en-US" b="1" dirty="0"/>
                        <a:t>Student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Not a student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Full-time college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33.5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93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Part-time/Other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Vermont Young Adult Survey (YAS):</a:t>
            </a:r>
            <a:br>
              <a:rPr lang="en-US" sz="3200" dirty="0"/>
            </a:br>
            <a:r>
              <a:rPr lang="en-US" sz="2800" dirty="0"/>
              <a:t>Sample Demographics (Compared to Population)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60960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Overall participation rate: 4.4% of population</a:t>
            </a:r>
          </a:p>
          <a:p>
            <a:r>
              <a:rPr lang="en-US" sz="1600" dirty="0"/>
              <a:t>Rates varied by county from 3.1% to 6.4%</a:t>
            </a:r>
          </a:p>
        </p:txBody>
      </p:sp>
    </p:spTree>
    <p:extLst>
      <p:ext uri="{BB962C8B-B14F-4D97-AF65-F5344CB8AC3E}">
        <p14:creationId xmlns:p14="http://schemas.microsoft.com/office/powerpoint/2010/main" val="400720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pPr marL="109728" indent="0">
              <a:buNone/>
            </a:pPr>
            <a:r>
              <a:rPr lang="en-US" sz="3200" dirty="0"/>
              <a:t>YAS data were weighted to</a:t>
            </a:r>
          </a:p>
          <a:p>
            <a:pPr marL="109728" indent="0">
              <a:buNone/>
            </a:pPr>
            <a:r>
              <a:rPr lang="en-US" sz="3200" dirty="0"/>
              <a:t>reflect Vermont population distributions for:</a:t>
            </a:r>
          </a:p>
          <a:p>
            <a:pPr marL="109728" indent="0">
              <a:buNone/>
            </a:pPr>
            <a:endParaRPr lang="en-US" dirty="0"/>
          </a:p>
          <a:p>
            <a:pPr marL="1371600" indent="0">
              <a:buNone/>
            </a:pPr>
            <a:r>
              <a:rPr lang="en-US" sz="3200" dirty="0"/>
              <a:t>County</a:t>
            </a:r>
          </a:p>
          <a:p>
            <a:pPr marL="1371600" indent="0">
              <a:buNone/>
            </a:pPr>
            <a:r>
              <a:rPr lang="en-US" sz="3200" dirty="0"/>
              <a:t>by	Gender</a:t>
            </a:r>
          </a:p>
          <a:p>
            <a:pPr marL="1371600" indent="0">
              <a:buNone/>
            </a:pPr>
            <a:r>
              <a:rPr lang="en-US" sz="3200" dirty="0"/>
              <a:t>by	Age group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/>
              <a:t>Making the sample look more like the target population…</a:t>
            </a:r>
            <a:br>
              <a:rPr lang="en-US" sz="2800" dirty="0"/>
            </a:br>
            <a:r>
              <a:rPr lang="en-US" sz="2800" dirty="0"/>
              <a:t>The magic of weighting the data</a:t>
            </a:r>
          </a:p>
        </p:txBody>
      </p:sp>
      <p:pic>
        <p:nvPicPr>
          <p:cNvPr id="1027" name="Picture 3" descr="C:\Users\rflewelling\AppData\Local\Microsoft\Windows\Temporary Internet Files\Content.IE5\VN3ZR12Y\MC9002974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2743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140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93837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700" dirty="0"/>
              <a:t>Weighted Prevalence Estimates</a:t>
            </a:r>
            <a:r>
              <a:rPr lang="en-US" sz="2700" baseline="30000" dirty="0"/>
              <a:t>1</a:t>
            </a:r>
            <a:r>
              <a:rPr lang="en-US" sz="2700" dirty="0"/>
              <a:t> for Key Outcomes:</a:t>
            </a:r>
            <a:br>
              <a:rPr lang="en-US" sz="2700" dirty="0"/>
            </a:br>
            <a:r>
              <a:rPr lang="en-US" sz="2600" dirty="0"/>
              <a:t>YAS Comparisons to </a:t>
            </a:r>
            <a:r>
              <a:rPr lang="en-US" sz="2600" u="sng" dirty="0"/>
              <a:t>Vermont</a:t>
            </a:r>
            <a:r>
              <a:rPr lang="en-US" sz="2600" dirty="0"/>
              <a:t> NSDUH 2011-12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51560"/>
              </p:ext>
            </p:extLst>
          </p:nvPr>
        </p:nvGraphicFramePr>
        <p:xfrm>
          <a:off x="990600" y="1828800"/>
          <a:ext cx="7010399" cy="3764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9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34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Measure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Young Adult Survey (2014)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NSDUH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(2011-12)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Alcohol use in past 30 days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74.7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71.2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Binge drinking in past 30 days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55.3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49.5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6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Marijuana use in past 30 days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37.3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33.2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9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Non-medical use of Rx pain relievers in past year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7.4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12.0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27305" marB="2730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9438" y="3105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6019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Percent of persons who used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08065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100" dirty="0"/>
              <a:t>Prevalence Rates for Past Month Alcohol Use:</a:t>
            </a:r>
            <a:br>
              <a:rPr lang="en-US" sz="3200" dirty="0"/>
            </a:br>
            <a:r>
              <a:rPr lang="en-US" sz="3100" dirty="0"/>
              <a:t>Full-time College Students vs. Other (from YAS)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013070"/>
              </p:ext>
            </p:extLst>
          </p:nvPr>
        </p:nvGraphicFramePr>
        <p:xfrm>
          <a:off x="457200" y="15240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6686" y="4437017"/>
            <a:ext cx="15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58455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>Prevalence Rates for Past Month Marijuana Use:</a:t>
            </a:r>
            <a:br>
              <a:rPr lang="en-US" sz="29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>Full-time College Students vs. Other (from YAS)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83910"/>
              </p:ext>
            </p:extLst>
          </p:nvPr>
        </p:nvGraphicFramePr>
        <p:xfrm>
          <a:off x="457200" y="1447800"/>
          <a:ext cx="83820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3842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>Prevalence Rates for </a:t>
            </a:r>
            <a:r>
              <a:rPr lang="en-US" sz="2800">
                <a:solidFill>
                  <a:prstClr val="black"/>
                </a:solidFill>
                <a:ea typeface="+mn-ea"/>
                <a:cs typeface="+mn-cs"/>
              </a:rPr>
              <a:t>Past </a:t>
            </a:r>
            <a:r>
              <a:rPr lang="en-US" sz="2800">
                <a:solidFill>
                  <a:prstClr val="black"/>
                </a:solidFill>
              </a:rPr>
              <a:t>Year</a:t>
            </a:r>
            <a:r>
              <a:rPr lang="en-US" sz="280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>Rx Drug Misuse:</a:t>
            </a:r>
            <a:br>
              <a:rPr lang="en-US" sz="29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2800" dirty="0">
                <a:solidFill>
                  <a:prstClr val="black"/>
                </a:solidFill>
                <a:ea typeface="+mn-ea"/>
                <a:cs typeface="+mn-cs"/>
              </a:rPr>
              <a:t>Full-time College Students vs. Other (from YAS)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962776"/>
              </p:ext>
            </p:extLst>
          </p:nvPr>
        </p:nvGraphicFramePr>
        <p:xfrm>
          <a:off x="457200" y="1481138"/>
          <a:ext cx="84582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619309" y="42803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84286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/>
              <a:t>Perceived Risk of Alcohol and Marijuana Use by Full-time College Students (Vermont YAS)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45455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4661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 fontScale="92500" lnSpcReduction="20000"/>
          </a:bodyPr>
          <a:lstStyle/>
          <a:p>
            <a:pPr marL="109728" indent="0">
              <a:buSzPct val="100000"/>
              <a:buNone/>
            </a:pPr>
            <a:r>
              <a:rPr lang="en-US" sz="3000" i="1" dirty="0"/>
              <a:t>Primary purpose is to compare PFS funded and non-funded areas of the state in changes between 2014 and 2016.</a:t>
            </a:r>
          </a:p>
          <a:p>
            <a:pPr marL="109728" indent="0">
              <a:buSzPct val="100000"/>
              <a:buNone/>
            </a:pPr>
            <a:endParaRPr lang="en-US" dirty="0"/>
          </a:p>
          <a:p>
            <a:pPr marL="109728" indent="0">
              <a:buSzPct val="100000"/>
              <a:buNone/>
            </a:pPr>
            <a:r>
              <a:rPr lang="en-US" dirty="0"/>
              <a:t>Meanwhile…</a:t>
            </a:r>
          </a:p>
          <a:p>
            <a:pPr marL="109728" indent="0">
              <a:buSzPct val="100000"/>
              <a:buNone/>
            </a:pPr>
            <a:endParaRPr lang="en-US" dirty="0"/>
          </a:p>
          <a:p>
            <a:pPr marL="624078" indent="-51435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dirty="0"/>
              <a:t>Construct statewide tables showing distributions of all items by age group, gender, and student status (for ADAP use)</a:t>
            </a:r>
          </a:p>
          <a:p>
            <a:pPr marL="624078" indent="-514350">
              <a:buSzPct val="100000"/>
              <a:buFont typeface="+mj-lt"/>
              <a:buAutoNum type="arabicPeriod"/>
            </a:pPr>
            <a:r>
              <a:rPr lang="en-US" dirty="0"/>
              <a:t>Construct county-specific tables for PFS community grantees (overall frequencies only)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Next Steps for YAS…</a:t>
            </a:r>
          </a:p>
        </p:txBody>
      </p:sp>
    </p:spTree>
    <p:extLst>
      <p:ext uri="{BB962C8B-B14F-4D97-AF65-F5344CB8AC3E}">
        <p14:creationId xmlns:p14="http://schemas.microsoft.com/office/powerpoint/2010/main" val="1242936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19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sz="2400" dirty="0"/>
              <a:t>Bob Flewelling</a:t>
            </a:r>
          </a:p>
          <a:p>
            <a:pPr marL="109728" indent="0" algn="ctr"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hlinkClick r:id="rId2"/>
              </a:rPr>
              <a:t>flewelling@pire.org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 algn="ctr">
              <a:spcAft>
                <a:spcPts val="600"/>
              </a:spcAft>
              <a:buNone/>
            </a:pPr>
            <a:r>
              <a:rPr lang="en-US" sz="2400" dirty="0"/>
              <a:t>or</a:t>
            </a:r>
          </a:p>
          <a:p>
            <a:pPr marL="109728" indent="0" algn="ctr">
              <a:buNone/>
            </a:pPr>
            <a:r>
              <a:rPr lang="en-US" sz="2400" dirty="0"/>
              <a:t>Amy </a:t>
            </a:r>
            <a:r>
              <a:rPr lang="en-US" sz="2400" dirty="0" err="1"/>
              <a:t>Lvingston</a:t>
            </a:r>
            <a:endParaRPr lang="en-US" sz="2400" dirty="0"/>
          </a:p>
          <a:p>
            <a:pPr marL="109728" indent="0" algn="ctr">
              <a:buNone/>
            </a:pPr>
            <a:r>
              <a:rPr lang="en-US" sz="2400" dirty="0">
                <a:hlinkClick r:id="rId3"/>
              </a:rPr>
              <a:t>alivingston@pire.org</a:t>
            </a:r>
            <a:endParaRPr lang="en-US" sz="2400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2200" dirty="0"/>
              <a:t>To access the survey (no data will be recorded), go to:</a:t>
            </a:r>
          </a:p>
          <a:p>
            <a:pPr marL="109728" indent="0">
              <a:buNone/>
            </a:pPr>
            <a:r>
              <a:rPr lang="en-US" dirty="0">
                <a:hlinkClick r:id="rId4"/>
              </a:rPr>
              <a:t>http://ncweb.pire.org/vtsurvey</a:t>
            </a:r>
            <a:endParaRPr lang="en-US" dirty="0"/>
          </a:p>
          <a:p>
            <a:pPr marL="109728" indent="0">
              <a:buNone/>
            </a:pPr>
            <a:r>
              <a:rPr lang="en-US" sz="2400" dirty="0"/>
              <a:t>and click on the word “survey” in the graphic at the top of the page.</a:t>
            </a:r>
            <a:r>
              <a:rPr lang="en-US" dirty="0"/>
              <a:t>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/>
              <a:t>Contact Info and Survey Website</a:t>
            </a:r>
          </a:p>
        </p:txBody>
      </p:sp>
    </p:spTree>
    <p:extLst>
      <p:ext uri="{BB962C8B-B14F-4D97-AF65-F5344CB8AC3E}">
        <p14:creationId xmlns:p14="http://schemas.microsoft.com/office/powerpoint/2010/main" val="7071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Vermont awarded Strategic Prevention Framework Partnerships for Success (SPF PFS) in 2012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Focus on underage drinking (including binge drinking) and prescription drug misuse among persons under age 25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Reaching 18-25 year olds to assess substance use and related behaviors a challenge, but necessary for PFS evaluation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400063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Conducted YAS in 2008 and 2010 as part of evaluation of Strategic Prevention Framework State Incentive Grant, along with Core Survey on Drug and Alcohol Use for college students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In 2014, revised YAS to incorporate prescription drug objective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Baseline conducted in March/April of 2014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Follow-up to be conducted in March/April of 2016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219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/>
              <a:t>2014 Vermont YAS</a:t>
            </a:r>
          </a:p>
        </p:txBody>
      </p:sp>
    </p:spTree>
    <p:extLst>
      <p:ext uri="{BB962C8B-B14F-4D97-AF65-F5344CB8AC3E}">
        <p14:creationId xmlns:p14="http://schemas.microsoft.com/office/powerpoint/2010/main" val="328232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fontScale="92500" lnSpcReduction="20000"/>
          </a:bodyPr>
          <a:lstStyle/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600" dirty="0">
                <a:solidFill>
                  <a:prstClr val="black"/>
                </a:solidFill>
              </a:rPr>
              <a:t>Online only (developed and hosted by PIRE)</a:t>
            </a:r>
          </a:p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600" dirty="0">
                <a:solidFill>
                  <a:prstClr val="black"/>
                </a:solidFill>
              </a:rPr>
              <a:t>Compatible with smartphones and tablets </a:t>
            </a:r>
          </a:p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600" dirty="0">
                <a:solidFill>
                  <a:prstClr val="black"/>
                </a:solidFill>
              </a:rPr>
              <a:t>Required about 10 minutes to complete</a:t>
            </a:r>
          </a:p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600" dirty="0">
                <a:solidFill>
                  <a:prstClr val="black"/>
                </a:solidFill>
              </a:rPr>
              <a:t>Eligibility: Vermont residents aged 18-25</a:t>
            </a:r>
          </a:p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600" dirty="0">
                <a:solidFill>
                  <a:prstClr val="black"/>
                </a:solidFill>
              </a:rPr>
              <a:t>Anonymous</a:t>
            </a:r>
          </a:p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600" dirty="0">
                <a:solidFill>
                  <a:prstClr val="black"/>
                </a:solidFill>
              </a:rPr>
              <a:t>Incentives: Weekly drawings of $100, plus $250 grand prize</a:t>
            </a:r>
          </a:p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600" dirty="0">
                <a:solidFill>
                  <a:prstClr val="black"/>
                </a:solidFill>
              </a:rPr>
              <a:t>Contact info for drawing collected on different site </a:t>
            </a:r>
            <a:r>
              <a:rPr lang="en-US" sz="2400" dirty="0">
                <a:solidFill>
                  <a:prstClr val="black"/>
                </a:solidFill>
              </a:rPr>
              <a:t>(proof of age and residence required of winners)</a:t>
            </a:r>
            <a:endParaRPr lang="en-US" sz="2600" dirty="0">
              <a:solidFill>
                <a:prstClr val="black"/>
              </a:solidFill>
            </a:endParaRPr>
          </a:p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600" dirty="0">
                <a:solidFill>
                  <a:prstClr val="black"/>
                </a:solidFill>
              </a:rPr>
              <a:t>Approved by PIRE’s IRB</a:t>
            </a:r>
          </a:p>
          <a:p>
            <a:pPr marL="393192" lvl="1" indent="0">
              <a:buClr>
                <a:srgbClr val="2DA2BF"/>
              </a:buClr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endParaRPr lang="en-US" sz="3200" dirty="0">
              <a:solidFill>
                <a:prstClr val="black"/>
              </a:solidFill>
            </a:endParaRPr>
          </a:p>
          <a:p>
            <a:pPr lvl="1">
              <a:buClr>
                <a:srgbClr val="2DA2BF"/>
              </a:buClr>
            </a:pP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/>
              <a:t>2014 Vermont YAS Methods</a:t>
            </a:r>
          </a:p>
        </p:txBody>
      </p:sp>
    </p:spTree>
    <p:extLst>
      <p:ext uri="{BB962C8B-B14F-4D97-AF65-F5344CB8AC3E}">
        <p14:creationId xmlns:p14="http://schemas.microsoft.com/office/powerpoint/2010/main" val="204300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/>
          <a:lstStyle/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Partnered with Vermont DMV to obtain list of licensed drivers aged 18-25</a:t>
            </a:r>
          </a:p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Postcards mailed to 12,459 names on this list on March 5</a:t>
            </a:r>
          </a:p>
          <a:p>
            <a:pPr lvl="0">
              <a:spcAft>
                <a:spcPts val="600"/>
              </a:spcAft>
              <a:buClr>
                <a:srgbClr val="2DA2BF"/>
              </a:buClr>
            </a:pPr>
            <a:r>
              <a:rPr lang="en-US" sz="2800" dirty="0">
                <a:solidFill>
                  <a:prstClr val="black"/>
                </a:solidFill>
              </a:rPr>
              <a:t>Included survey web address and QR code on postcard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Recruitment Methods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6781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prstClr val="black"/>
                </a:solidFill>
              </a:rPr>
              <a:t>Postcards</a:t>
            </a:r>
          </a:p>
        </p:txBody>
      </p:sp>
    </p:spTree>
    <p:extLst>
      <p:ext uri="{BB962C8B-B14F-4D97-AF65-F5344CB8AC3E}">
        <p14:creationId xmlns:p14="http://schemas.microsoft.com/office/powerpoint/2010/main" val="107165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86800" cy="6448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434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Designed six ads to appear on Facebook targeted to individuals aged 18-25 living in Vermont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Ads ran for 6.5 weeks from March 13-April 27</a:t>
            </a:r>
          </a:p>
          <a:p>
            <a:pPr lvl="0">
              <a:buClr>
                <a:srgbClr val="2DA2BF"/>
              </a:buClr>
            </a:pPr>
            <a:r>
              <a:rPr lang="en-US" dirty="0">
                <a:solidFill>
                  <a:prstClr val="black"/>
                </a:solidFill>
              </a:rPr>
              <a:t>Also had Facebook page for survey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800" dirty="0">
                <a:solidFill>
                  <a:prstClr val="black"/>
                </a:solidFill>
                <a:effectLst/>
                <a:ea typeface="+mn-ea"/>
                <a:cs typeface="+mn-cs"/>
              </a:rPr>
              <a:t>Facebook 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8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254" y="882574"/>
            <a:ext cx="6188546" cy="587353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rmAutofit/>
          </a:bodyPr>
          <a:lstStyle/>
          <a:p>
            <a:r>
              <a:rPr lang="en-US" sz="2400" dirty="0"/>
              <a:t>This is how the ad appeared in newsfeed</a:t>
            </a:r>
          </a:p>
        </p:txBody>
      </p:sp>
    </p:spTree>
    <p:extLst>
      <p:ext uri="{BB962C8B-B14F-4D97-AF65-F5344CB8AC3E}">
        <p14:creationId xmlns:p14="http://schemas.microsoft.com/office/powerpoint/2010/main" val="3979282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322108"/>
              </p:ext>
            </p:extLst>
          </p:nvPr>
        </p:nvGraphicFramePr>
        <p:xfrm>
          <a:off x="304800" y="533400"/>
          <a:ext cx="8534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10200" y="60960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Percent of Respondents </a:t>
            </a:r>
          </a:p>
        </p:txBody>
      </p:sp>
    </p:spTree>
    <p:extLst>
      <p:ext uri="{BB962C8B-B14F-4D97-AF65-F5344CB8AC3E}">
        <p14:creationId xmlns:p14="http://schemas.microsoft.com/office/powerpoint/2010/main" val="3013657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nt Partnerships for Success Eval Plan for 12-12-13 train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657</Words>
  <Application>Microsoft Office PowerPoint</Application>
  <PresentationFormat>On-screen Show (4:3)</PresentationFormat>
  <Paragraphs>155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Vermont Partnerships for Success Eval Plan for 12-12-13 training</vt:lpstr>
      <vt:lpstr>The Vermont Young Adult Survey: Methods and Some Initial Findings   </vt:lpstr>
      <vt:lpstr>Background</vt:lpstr>
      <vt:lpstr>2014 Vermont YAS</vt:lpstr>
      <vt:lpstr>2014 Vermont YAS Methods</vt:lpstr>
      <vt:lpstr>Recruitment Methods</vt:lpstr>
      <vt:lpstr>PowerPoint Presentation</vt:lpstr>
      <vt:lpstr>Facebook ads</vt:lpstr>
      <vt:lpstr>This is how the ad appeared in newsfeed</vt:lpstr>
      <vt:lpstr>PowerPoint Presentation</vt:lpstr>
      <vt:lpstr>Cost Effectiveness of Advertising Methods</vt:lpstr>
      <vt:lpstr>Vermont Young Adult Survey (YAS): Sample Demographics (Compared to Population)</vt:lpstr>
      <vt:lpstr>Making the sample look more like the target population… The magic of weighting the data</vt:lpstr>
      <vt:lpstr>Weighted Prevalence Estimates1 for Key Outcomes: YAS Comparisons to Vermont NSDUH 2011-12</vt:lpstr>
      <vt:lpstr>Prevalence Rates for Past Month Alcohol Use: Full-time College Students vs. Other (from YAS)</vt:lpstr>
      <vt:lpstr>Prevalence Rates for Past Month Marijuana Use: Full-time College Students vs. Other (from YAS)</vt:lpstr>
      <vt:lpstr>Prevalence Rates for Past Year Rx Drug Misuse: Full-time College Students vs. Other (from YAS)</vt:lpstr>
      <vt:lpstr>Perceived Risk of Alcohol and Marijuana Use by Full-time College Students (Vermont YAS)</vt:lpstr>
      <vt:lpstr>Next Steps for YAS…</vt:lpstr>
      <vt:lpstr>Contact Info and Survey Website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Vermont Young Adult Survey: Methods and Some Initial Findings</dc:title>
  <dc:creator>Robert Flewelling</dc:creator>
  <cp:lastModifiedBy>Robert Flewelling</cp:lastModifiedBy>
  <cp:revision>9</cp:revision>
  <cp:lastPrinted>2014-09-15T17:10:47Z</cp:lastPrinted>
  <dcterms:created xsi:type="dcterms:W3CDTF">2014-09-15T16:58:51Z</dcterms:created>
  <dcterms:modified xsi:type="dcterms:W3CDTF">2018-10-15T21:26:33Z</dcterms:modified>
</cp:coreProperties>
</file>